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73" r:id="rId1"/>
  </p:sldMasterIdLst>
  <p:notesMasterIdLst>
    <p:notesMasterId r:id="rId27"/>
  </p:notesMasterIdLst>
  <p:sldIdLst>
    <p:sldId id="256" r:id="rId2"/>
    <p:sldId id="257" r:id="rId3"/>
    <p:sldId id="258" r:id="rId4"/>
    <p:sldId id="260" r:id="rId5"/>
    <p:sldId id="259" r:id="rId6"/>
    <p:sldId id="269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  <p:sldId id="270" r:id="rId16"/>
    <p:sldId id="272" r:id="rId17"/>
    <p:sldId id="271" r:id="rId18"/>
    <p:sldId id="273" r:id="rId19"/>
    <p:sldId id="274" r:id="rId20"/>
    <p:sldId id="279" r:id="rId21"/>
    <p:sldId id="275" r:id="rId22"/>
    <p:sldId id="276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147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06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D2A2D3-CC73-48CD-A638-B62714E8747C}" type="datetimeFigureOut">
              <a:rPr lang="ar-IQ" smtClean="0"/>
              <a:pPr/>
              <a:t>02/02/1441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7FF50B0-4709-4A7B-AABE-E7F0142F4A0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F50B0-4709-4A7B-AABE-E7F0142F4A0C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F50B0-4709-4A7B-AABE-E7F0142F4A0C}" type="slidenum">
              <a:rPr lang="ar-IQ" smtClean="0"/>
              <a:pPr/>
              <a:t>7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C47F3-ED2D-406F-809E-67DCA3E6C417}" type="slidenum">
              <a:rPr lang="ar-SA"/>
              <a:pPr/>
              <a:t>8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IQ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374989-B835-410B-8BE6-B791E6D68D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IQ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FCB463-3ABC-48C3-9932-9AB3D7CDD4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IQ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60BF8-8A89-41E8-9AE9-8E0253EA3B1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Asma Jan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الارشاد الطلابي والخدمات المساندة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85D4A-D722-4A00-9E78-E065EB4214D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transition>
    <p:dissolve/>
  </p:transition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sz="8800" b="1" dirty="0">
                <a:solidFill>
                  <a:schemeClr val="accent6">
                    <a:lumMod val="75000"/>
                  </a:schemeClr>
                </a:solidFill>
              </a:rPr>
              <a:t>إدارة الوقت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>
                <a:solidFill>
                  <a:srgbClr val="00B0F0"/>
                </a:solidFill>
              </a:rPr>
              <a:t>إعداد</a:t>
            </a:r>
          </a:p>
          <a:p>
            <a:r>
              <a:rPr lang="ar-IQ" dirty="0">
                <a:solidFill>
                  <a:srgbClr val="00B0F0"/>
                </a:solidFill>
              </a:rPr>
              <a:t>معهد نيسان للوعي الديمقراطي</a:t>
            </a:r>
          </a:p>
          <a:p>
            <a:r>
              <a:rPr lang="ar-IQ" dirty="0">
                <a:solidFill>
                  <a:srgbClr val="00B0F0"/>
                </a:solidFill>
              </a:rPr>
              <a:t>الدكتور كاظم السهلاني</a:t>
            </a:r>
          </a:p>
          <a:p>
            <a:endParaRPr lang="ar-IQ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6" name="Picture 4" descr="ساعة رملية">
            <a:hlinkClick r:id="" action="ppaction://hlinkshowjump?jump=firstslide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AE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أربع </a:t>
            </a:r>
            <a:r>
              <a:rPr lang="ar-SA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قواعد لإدارة وقتك بفاعلية</a:t>
            </a:r>
            <a:endParaRPr lang="ar-SA" sz="48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cs typeface="Jadid05 Normal" pitchFamily="2" charset="-78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81000" y="22860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60000"/>
              </a:lnSpc>
              <a:buClr>
                <a:schemeClr val="tx1"/>
              </a:buClr>
              <a:buSzPct val="70000"/>
              <a:buFont typeface="Arial" pitchFamily="34" charset="0"/>
              <a:buBlip>
                <a:blip r:embed="rId3"/>
              </a:buBlip>
            </a:pP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 </a:t>
            </a:r>
            <a:r>
              <a:rPr lang="ar-SA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حدد</a:t>
            </a: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</a:t>
            </a:r>
            <a:r>
              <a:rPr lang="ar-SA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أهدافك وأولوياتك.</a:t>
            </a:r>
          </a:p>
          <a:p>
            <a:pPr>
              <a:lnSpc>
                <a:spcPct val="160000"/>
              </a:lnSpc>
              <a:buClr>
                <a:schemeClr val="tx1"/>
              </a:buClr>
              <a:buSzPct val="75000"/>
              <a:buFont typeface="Arial" pitchFamily="34" charset="0"/>
              <a:buBlip>
                <a:blip r:embed="rId3"/>
              </a:buBlip>
            </a:pP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 </a:t>
            </a:r>
            <a:r>
              <a:rPr lang="ar-SA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ك</a:t>
            </a: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ون </a:t>
            </a:r>
            <a:r>
              <a:rPr lang="ar-SA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قادر على قول ”لا“.</a:t>
            </a:r>
          </a:p>
          <a:p>
            <a:pPr>
              <a:lnSpc>
                <a:spcPct val="160000"/>
              </a:lnSpc>
              <a:buClr>
                <a:schemeClr val="tx1"/>
              </a:buClr>
              <a:buSzPct val="75000"/>
              <a:buFont typeface="Arial" pitchFamily="34" charset="0"/>
              <a:buBlip>
                <a:blip r:embed="rId3"/>
              </a:buBlip>
            </a:pP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 </a:t>
            </a:r>
            <a:r>
              <a:rPr lang="ar-SA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أتقن فن الاتصال الهاتفي.</a:t>
            </a:r>
          </a:p>
          <a:p>
            <a:pPr>
              <a:lnSpc>
                <a:spcPct val="160000"/>
              </a:lnSpc>
              <a:buClr>
                <a:schemeClr val="tx1"/>
              </a:buClr>
              <a:buSzPct val="75000"/>
              <a:buFont typeface="Arial" pitchFamily="34" charset="0"/>
              <a:buBlip>
                <a:blip r:embed="rId3"/>
              </a:buBlip>
            </a:pP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 </a:t>
            </a:r>
            <a:r>
              <a:rPr lang="ar-SA" sz="3200" dirty="0" err="1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التز</a:t>
            </a:r>
            <a:r>
              <a:rPr lang="ar-AE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ي</a:t>
            </a:r>
            <a:r>
              <a:rPr lang="ar-SA" sz="3200" dirty="0">
                <a:solidFill>
                  <a:schemeClr val="tx1">
                    <a:lumMod val="85000"/>
                    <a:lumOff val="15000"/>
                  </a:schemeClr>
                </a:solidFill>
                <a:cs typeface="Akhbar MT" pitchFamily="2" charset="-78"/>
              </a:rPr>
              <a:t> الاستراتيجيات الذكية.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cs typeface="Akhbar M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1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4" name="Picture 4" descr="ساعة رملية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14600"/>
            <a:ext cx="3657600" cy="2743200"/>
          </a:xfrm>
          <a:noFill/>
          <a:ln/>
        </p:spPr>
      </p:pic>
      <p:graphicFrame>
        <p:nvGraphicFramePr>
          <p:cNvPr id="20503" name="Group 23"/>
          <p:cNvGraphicFramePr>
            <a:graphicFrameLocks noGrp="1"/>
          </p:cNvGraphicFramePr>
          <p:nvPr>
            <p:ph sz="quarter" idx="2"/>
          </p:nvPr>
        </p:nvGraphicFramePr>
        <p:xfrm>
          <a:off x="4038600" y="5181600"/>
          <a:ext cx="1752600" cy="1070610"/>
        </p:xfrm>
        <a:graphic>
          <a:graphicData uri="http://schemas.openxmlformats.org/drawingml/2006/table">
            <a:tbl>
              <a:tblPr rtl="1"/>
              <a:tblGrid>
                <a:gridCol w="817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AE" sz="3200" b="1" u="sng">
                <a:solidFill>
                  <a:schemeClr val="tx2"/>
                </a:solidFill>
                <a:cs typeface="Jadid05 Normal" pitchFamily="2" charset="-78"/>
              </a:rPr>
              <a:t>1- </a:t>
            </a:r>
            <a:r>
              <a:rPr lang="ar-SA" sz="3200" b="1" u="sng">
                <a:solidFill>
                  <a:schemeClr val="tx2"/>
                </a:solidFill>
                <a:cs typeface="Jadid05 Normal" pitchFamily="2" charset="-78"/>
              </a:rPr>
              <a:t>حدد</a:t>
            </a:r>
            <a:r>
              <a:rPr lang="ar-AE" sz="3200" b="1" u="sng">
                <a:solidFill>
                  <a:schemeClr val="tx2"/>
                </a:solidFill>
                <a:cs typeface="Jadid05 Normal" pitchFamily="2" charset="-78"/>
              </a:rPr>
              <a:t>ي </a:t>
            </a:r>
            <a:r>
              <a:rPr lang="ar-SA" sz="3200" b="1" u="sng">
                <a:solidFill>
                  <a:schemeClr val="tx2"/>
                </a:solidFill>
                <a:cs typeface="Jadid05 Normal" pitchFamily="2" charset="-78"/>
              </a:rPr>
              <a:t> أهدافك</a:t>
            </a:r>
            <a:endParaRPr lang="ar-SA" sz="3200">
              <a:solidFill>
                <a:schemeClr val="tx2"/>
              </a:solidFill>
              <a:cs typeface="Jadid05 Normal" pitchFamily="2" charset="-78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419600" y="1387475"/>
            <a:ext cx="3859213" cy="25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609600" indent="-609600">
              <a:lnSpc>
                <a:spcPct val="115000"/>
              </a:lnSpc>
            </a:pPr>
            <a:r>
              <a:rPr lang="ar-SA" sz="2400">
                <a:cs typeface="Jadid05 Normal" pitchFamily="2" charset="-78"/>
              </a:rPr>
              <a:t>مواصفات الأهداف الذكية: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محددة 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متفق عليها.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واقعية ممكنة التحقيق.</a:t>
            </a:r>
          </a:p>
          <a:p>
            <a:pPr marL="609600" indent="-609600">
              <a:lnSpc>
                <a:spcPct val="115000"/>
              </a:lnSpc>
              <a:buFontTx/>
              <a:buChar char="•"/>
            </a:pPr>
            <a:r>
              <a:rPr lang="ar-SA" sz="2400">
                <a:cs typeface="Jadid05 Normal" pitchFamily="2" charset="-78"/>
              </a:rPr>
              <a:t>مرتبط إنجازها بزمن.</a:t>
            </a:r>
          </a:p>
          <a:p>
            <a:pPr marL="609600" indent="-609600" rtl="0" eaLnBrk="0" hangingPunct="0"/>
            <a:endParaRPr lang="ar-SA" sz="2400">
              <a:cs typeface="Jadid05 Normal" pitchFamily="2" charset="-78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886200" y="4022725"/>
            <a:ext cx="21605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ar-SA" sz="28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حدد</a:t>
            </a:r>
            <a:r>
              <a:rPr lang="ar-AE" sz="28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ي </a:t>
            </a:r>
            <a:r>
              <a:rPr lang="ar-SA" sz="2800" b="1" u="sng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 أولوياتك</a:t>
            </a:r>
            <a:endParaRPr lang="en-US" sz="2800" b="1" u="sng">
              <a:effectLst>
                <a:outerShdw blurRad="38100" dist="38100" dir="2700000" algn="tl">
                  <a:srgbClr val="C0C0C0"/>
                </a:outerShdw>
              </a:effectLst>
              <a:cs typeface="Jadid05 Normal" pitchFamily="2" charset="-78"/>
            </a:endParaRPr>
          </a:p>
          <a:p>
            <a:pPr algn="l" rtl="0" eaLnBrk="0" hangingPunct="0"/>
            <a:endParaRPr lang="en-US" sz="2800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810000" y="4724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/>
              <a:t>غير </a:t>
            </a:r>
            <a:r>
              <a:rPr lang="ar-SA" b="1">
                <a:cs typeface="Jadid05 Normal" pitchFamily="2" charset="-78"/>
              </a:rPr>
              <a:t>هام</a:t>
            </a:r>
            <a:endParaRPr lang="en-US">
              <a:cs typeface="Jadid05 Normal" pitchFamily="2" charset="-78"/>
            </a:endParaRP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800600" y="4724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>
                <a:cs typeface="Jadid05 Normal" pitchFamily="2" charset="-78"/>
              </a:rPr>
              <a:t>هام</a:t>
            </a:r>
            <a:endParaRPr lang="en-US">
              <a:cs typeface="Jadid05 Normal" pitchFamily="2" charset="-78"/>
            </a:endParaRP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5486400" y="5791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>
                <a:cs typeface="Jadid05 Normal" pitchFamily="2" charset="-78"/>
              </a:rPr>
              <a:t>غير عاجل</a:t>
            </a:r>
            <a:endParaRPr lang="en-US">
              <a:cs typeface="Jadid05 Normal" pitchFamily="2" charset="-78"/>
            </a:endParaRP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5867400" y="5257800"/>
            <a:ext cx="898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b="1">
                <a:cs typeface="Jadid05 Normal" pitchFamily="2" charset="-78"/>
              </a:rPr>
              <a:t>عاجل</a:t>
            </a:r>
            <a:endParaRPr lang="en-US">
              <a:cs typeface="Jadid05 Normal" pitchFamily="2" charset="-78"/>
            </a:endParaRPr>
          </a:p>
        </p:txBody>
      </p:sp>
      <p:pic>
        <p:nvPicPr>
          <p:cNvPr id="20513" name="Picture 33" descr="85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96000"/>
            <a:ext cx="2209800" cy="3683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8" grpId="0"/>
      <p:bldP spid="20489" grpId="0"/>
      <p:bldP spid="20504" grpId="0"/>
      <p:bldP spid="20505" grpId="0"/>
      <p:bldP spid="20506" grpId="0"/>
      <p:bldP spid="205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00" name="Rectangle 16"/>
          <p:cNvSpPr>
            <a:spLocks noGrp="1" noChangeArrowheads="1"/>
          </p:cNvSpPr>
          <p:nvPr>
            <p:ph type="title"/>
          </p:nvPr>
        </p:nvSpPr>
        <p:spPr>
          <a:xfrm>
            <a:off x="1214438" y="609600"/>
            <a:ext cx="6858000" cy="1143000"/>
          </a:xfrm>
          <a:gradFill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ar-SA" sz="5400">
                <a:ea typeface="Al-Mujahed Classic"/>
                <a:cs typeface="Al-Mujahed Classic"/>
              </a:rPr>
              <a:t>مصفوفة إدارة الوقت</a:t>
            </a:r>
            <a:endParaRPr lang="en-US" sz="5400">
              <a:ea typeface="Al-Mujahed Classic"/>
              <a:cs typeface="Al-Mujahed Classic"/>
            </a:endParaRPr>
          </a:p>
        </p:txBody>
      </p:sp>
      <p:sp>
        <p:nvSpPr>
          <p:cNvPr id="67604" name="AutoShape 20"/>
          <p:cNvSpPr>
            <a:spLocks noChangeArrowheads="1"/>
          </p:cNvSpPr>
          <p:nvPr/>
        </p:nvSpPr>
        <p:spPr bwMode="auto">
          <a:xfrm>
            <a:off x="1214438" y="1857375"/>
            <a:ext cx="3382962" cy="2016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E0A0A"/>
              </a:gs>
              <a:gs pos="100000">
                <a:srgbClr val="FAC9A4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>
                <a:ea typeface="Al-Mujahed Free"/>
                <a:cs typeface="Al-Mujahed Free"/>
              </a:rPr>
              <a:t>غير عاجل وهام</a:t>
            </a:r>
          </a:p>
          <a:p>
            <a:pPr algn="ctr"/>
            <a:r>
              <a:rPr lang="ar-SA" sz="2000"/>
              <a:t>تأكيد القيم المهمة في حياتك</a:t>
            </a:r>
          </a:p>
          <a:p>
            <a:pPr algn="ctr"/>
            <a:r>
              <a:rPr lang="ar-SA" sz="2000"/>
              <a:t>بناء العلاقات الجيدة</a:t>
            </a:r>
          </a:p>
          <a:p>
            <a:pPr algn="ctr"/>
            <a:r>
              <a:rPr lang="ar-SA" sz="2000"/>
              <a:t>المذاكرة</a:t>
            </a:r>
            <a:endParaRPr lang="en-US"/>
          </a:p>
        </p:txBody>
      </p:sp>
      <p:sp>
        <p:nvSpPr>
          <p:cNvPr id="67605" name="AutoShape 21"/>
          <p:cNvSpPr>
            <a:spLocks noChangeArrowheads="1"/>
          </p:cNvSpPr>
          <p:nvPr/>
        </p:nvSpPr>
        <p:spPr bwMode="auto">
          <a:xfrm>
            <a:off x="4643438" y="1857375"/>
            <a:ext cx="3357562" cy="2016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66"/>
              </a:gs>
              <a:gs pos="100000">
                <a:srgbClr val="EE0A0A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>
                <a:ea typeface="Al-Mujahed Free"/>
                <a:cs typeface="Al-Mujahed Free"/>
              </a:rPr>
              <a:t>عاجل وهام</a:t>
            </a:r>
          </a:p>
          <a:p>
            <a:pPr algn="ctr"/>
            <a:r>
              <a:rPr lang="ar-SA" sz="2000"/>
              <a:t>مناسبات اجتماعية</a:t>
            </a:r>
          </a:p>
          <a:p>
            <a:pPr algn="ctr"/>
            <a:r>
              <a:rPr lang="ar-SA" sz="2000"/>
              <a:t>الاستعداد للسفر</a:t>
            </a:r>
          </a:p>
          <a:p>
            <a:pPr algn="ctr"/>
            <a:r>
              <a:rPr lang="ar-SA" sz="2000"/>
              <a:t>الاختبارات</a:t>
            </a:r>
          </a:p>
          <a:p>
            <a:pPr algn="ctr"/>
            <a:r>
              <a:rPr lang="ar-SA" sz="2000"/>
              <a:t>الأزمنة المفاجئة</a:t>
            </a:r>
            <a:endParaRPr lang="en-US" sz="2000"/>
          </a:p>
        </p:txBody>
      </p:sp>
      <p:sp>
        <p:nvSpPr>
          <p:cNvPr id="67606" name="AutoShape 22"/>
          <p:cNvSpPr>
            <a:spLocks noChangeArrowheads="1"/>
          </p:cNvSpPr>
          <p:nvPr/>
        </p:nvSpPr>
        <p:spPr bwMode="auto">
          <a:xfrm>
            <a:off x="1214438" y="3857625"/>
            <a:ext cx="3454400" cy="2016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33"/>
              </a:gs>
              <a:gs pos="100000">
                <a:srgbClr val="3A7739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>
                <a:ea typeface="Al-Mujahed Free"/>
                <a:cs typeface="Al-Mujahed Free"/>
              </a:rPr>
              <a:t>غير عاجل وغير هام</a:t>
            </a:r>
          </a:p>
          <a:p>
            <a:pPr algn="ctr"/>
            <a:r>
              <a:rPr lang="ar-SA" sz="2400"/>
              <a:t>مضيعات الوقت كالتلفاز</a:t>
            </a:r>
          </a:p>
          <a:p>
            <a:pPr algn="ctr"/>
            <a:r>
              <a:rPr lang="ar-SA" sz="2400"/>
              <a:t>الهاتف لغير الحاجة .</a:t>
            </a:r>
          </a:p>
          <a:p>
            <a:pPr algn="ctr"/>
            <a:r>
              <a:rPr lang="ar-SA" sz="2400"/>
              <a:t>مضيعوا الوقت</a:t>
            </a:r>
            <a:endParaRPr lang="en-US" sz="2400"/>
          </a:p>
        </p:txBody>
      </p:sp>
      <p:sp>
        <p:nvSpPr>
          <p:cNvPr id="67607" name="AutoShape 23"/>
          <p:cNvSpPr>
            <a:spLocks noChangeArrowheads="1"/>
          </p:cNvSpPr>
          <p:nvPr/>
        </p:nvSpPr>
        <p:spPr bwMode="auto">
          <a:xfrm>
            <a:off x="4714875" y="3857625"/>
            <a:ext cx="3286125" cy="2016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A7739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3200">
                <a:ea typeface="Al-Mujahed Free"/>
                <a:cs typeface="Al-Mujahed Free"/>
              </a:rPr>
              <a:t>عاجل وغير هام</a:t>
            </a:r>
          </a:p>
          <a:p>
            <a:pPr algn="ctr"/>
            <a:r>
              <a:rPr lang="ar-SA" sz="2800"/>
              <a:t>المقاطعات خاصة الهاتفية</a:t>
            </a:r>
          </a:p>
          <a:p>
            <a:pPr algn="ctr"/>
            <a:r>
              <a:rPr lang="ar-SA" sz="2800"/>
              <a:t>طلبات الأهل</a:t>
            </a:r>
          </a:p>
          <a:p>
            <a:pPr algn="ctr"/>
            <a:r>
              <a:rPr lang="ar-SA" sz="2800"/>
              <a:t>اللقاءات العادية</a:t>
            </a:r>
            <a:endParaRPr lang="en-US" sz="28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76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76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76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7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0" grpId="0" animBg="1"/>
      <p:bldP spid="67604" grpId="0" animBg="1"/>
      <p:bldP spid="67605" grpId="0" animBg="1"/>
      <p:bldP spid="67606" grpId="0" animBg="1"/>
      <p:bldP spid="6760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6" name="Picture 4" descr="ساعة رملية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676400" y="762000"/>
            <a:ext cx="4953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5400" b="1" dirty="0">
                <a:cs typeface="Jadid05 Normal" pitchFamily="2" charset="-78"/>
              </a:rPr>
              <a:t>2</a:t>
            </a: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- </a:t>
            </a:r>
            <a:r>
              <a:rPr lang="ar-SA" sz="5400" b="1" dirty="0" err="1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ك</a:t>
            </a:r>
            <a:r>
              <a:rPr lang="ar-AE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ون</a:t>
            </a: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 قادر</a:t>
            </a:r>
            <a:r>
              <a:rPr lang="ar-IQ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ا</a:t>
            </a: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 على قول ”لا“!!</a:t>
            </a:r>
            <a:endParaRPr lang="en-US" sz="5400" b="1" dirty="0">
              <a:cs typeface="Jadid05 Normal" pitchFamily="2" charset="-78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85800" y="2286000"/>
            <a:ext cx="7772400" cy="358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5000"/>
              </a:lnSpc>
            </a:pPr>
            <a:r>
              <a:rPr lang="ar-SA" sz="2800" b="1" dirty="0">
                <a:latin typeface="Arial" pitchFamily="34" charset="0"/>
                <a:cs typeface="Arial" pitchFamily="34" charset="0"/>
              </a:rPr>
              <a:t>الوسائل التي تمكنك من قول ”لا“ دون خسارة الآخرين:</a:t>
            </a:r>
          </a:p>
          <a:p>
            <a:pPr>
              <a:lnSpc>
                <a:spcPct val="15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ق</a:t>
            </a:r>
            <a:r>
              <a:rPr lang="ar-AE" sz="2800" dirty="0">
                <a:latin typeface="Arial" pitchFamily="34" charset="0"/>
                <a:cs typeface="Arial" pitchFamily="34" charset="0"/>
              </a:rPr>
              <a:t>ول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 ”لا“ بتأدب وبصوت غير مرتفع ولا منفر.</a:t>
            </a:r>
          </a:p>
          <a:p>
            <a:pPr>
              <a:lnSpc>
                <a:spcPct val="15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ق</a:t>
            </a:r>
            <a:r>
              <a:rPr lang="ar-AE" sz="2800" dirty="0">
                <a:latin typeface="Arial" pitchFamily="34" charset="0"/>
                <a:cs typeface="Arial" pitchFamily="34" charset="0"/>
              </a:rPr>
              <a:t>ول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 ”لا“ مع ذكر البدائل.</a:t>
            </a:r>
          </a:p>
          <a:p>
            <a:pPr>
              <a:lnSpc>
                <a:spcPct val="15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ar-AE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ق</a:t>
            </a:r>
            <a:r>
              <a:rPr lang="ar-AE" sz="2800" dirty="0">
                <a:latin typeface="Arial" pitchFamily="34" charset="0"/>
                <a:cs typeface="Arial" pitchFamily="34" charset="0"/>
              </a:rPr>
              <a:t>ول</a:t>
            </a:r>
            <a:r>
              <a:rPr lang="ar-SA" sz="2800" dirty="0">
                <a:latin typeface="Arial" pitchFamily="34" charset="0"/>
                <a:cs typeface="Arial" pitchFamily="34" charset="0"/>
              </a:rPr>
              <a:t> ”لا“ بعد ذكر المبررات وأسباب الرفض.</a:t>
            </a:r>
          </a:p>
          <a:p>
            <a:pPr>
              <a:lnSpc>
                <a:spcPct val="135000"/>
              </a:lnSpc>
              <a:buClr>
                <a:srgbClr val="A50021"/>
              </a:buClr>
              <a:buFont typeface="Wingdings" pitchFamily="2" charset="2"/>
              <a:buChar char="§"/>
            </a:pPr>
            <a:endParaRPr lang="en-US" sz="2800" dirty="0">
              <a:cs typeface="Jadid05 Normal" pitchFamily="2" charset="-78"/>
            </a:endParaRPr>
          </a:p>
          <a:p>
            <a:pPr>
              <a:lnSpc>
                <a:spcPct val="135000"/>
              </a:lnSpc>
            </a:pPr>
            <a:endParaRPr lang="en-US" dirty="0"/>
          </a:p>
        </p:txBody>
      </p:sp>
      <p:pic>
        <p:nvPicPr>
          <p:cNvPr id="23561" name="Picture 9" descr="s_shojoon48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28600"/>
            <a:ext cx="1524000" cy="14049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2" name="Picture 4" descr="ساعة رملية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4400" dirty="0">
                <a:solidFill>
                  <a:schemeClr val="tx2"/>
                </a:solidFill>
                <a:cs typeface="Jadid05 Normal" pitchFamily="2" charset="-78"/>
              </a:rPr>
              <a:t>4</a:t>
            </a:r>
            <a:r>
              <a:rPr lang="ar-SA" sz="4400" b="1" dirty="0">
                <a:solidFill>
                  <a:schemeClr val="tx2"/>
                </a:solidFill>
                <a:cs typeface="Jadid05 Normal" pitchFamily="2" charset="-78"/>
              </a:rPr>
              <a:t>- التزم الإستراتيجيات الذكية</a:t>
            </a:r>
            <a:endParaRPr lang="ar-SA" sz="4400" dirty="0">
              <a:solidFill>
                <a:schemeClr val="tx2"/>
              </a:solidFill>
              <a:cs typeface="Jadid05 Normal" pitchFamily="2" charset="-78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4191000" y="1143000"/>
            <a:ext cx="495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ك</a:t>
            </a:r>
            <a:r>
              <a:rPr lang="ar-IQ" sz="2400" dirty="0">
                <a:latin typeface="Arial" pitchFamily="34" charset="0"/>
                <a:cs typeface="Arial" pitchFamily="34" charset="0"/>
              </a:rPr>
              <a:t>ن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حازم</a:t>
            </a:r>
            <a:r>
              <a:rPr lang="ar-IQ" sz="2400" dirty="0">
                <a:latin typeface="Arial" pitchFamily="34" charset="0"/>
                <a:cs typeface="Arial" pitchFamily="34" charset="0"/>
              </a:rPr>
              <a:t>ا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.</a:t>
            </a:r>
            <a:endParaRPr lang="ar-SA" sz="2400" dirty="0">
              <a:latin typeface="Arial" pitchFamily="34" charset="0"/>
              <a:cs typeface="Arial" pitchFamily="34" charset="0"/>
            </a:endParaRP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لا تبد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ئ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دائماً من الصفر.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درب نفسكِ على إنجاز العمل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.</a:t>
            </a:r>
            <a:endParaRPr lang="ar-SA" sz="2400" dirty="0">
              <a:latin typeface="Arial" pitchFamily="34" charset="0"/>
              <a:cs typeface="Arial" pitchFamily="34" charset="0"/>
            </a:endParaRP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كون علاقات إيجابية مع زميلاتكِ.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تعرف على مضيعات وقتكِ وتجنبها.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 startAt="8"/>
            </a:pPr>
            <a:r>
              <a:rPr lang="ar-AE" sz="2400" dirty="0">
                <a:latin typeface="Arial" pitchFamily="34" charset="0"/>
                <a:cs typeface="Arial" pitchFamily="34" charset="0"/>
              </a:rPr>
              <a:t>ضع التوتر تحت سيطرتك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ِ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AutoNum type="arabicPeriod"/>
            </a:pPr>
            <a:endParaRPr lang="en-US" sz="2800" dirty="0">
              <a:cs typeface="Jadid05 Normal" pitchFamily="2" charset="-78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3505200" y="3717032"/>
            <a:ext cx="5638800" cy="260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lvl="1" indent="-5334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</a:pPr>
            <a:r>
              <a:rPr lang="ar-IQ" sz="2400" dirty="0">
                <a:latin typeface="Arial" pitchFamily="34" charset="0"/>
                <a:cs typeface="Arial" pitchFamily="34" charset="0"/>
              </a:rPr>
              <a:t>9. 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ك</a:t>
            </a:r>
            <a:r>
              <a:rPr lang="ar-IQ" sz="2400" dirty="0">
                <a:latin typeface="Arial" pitchFamily="34" charset="0"/>
                <a:cs typeface="Arial" pitchFamily="34" charset="0"/>
              </a:rPr>
              <a:t>ن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 err="1">
                <a:latin typeface="Arial" pitchFamily="34" charset="0"/>
                <a:cs typeface="Arial" pitchFamily="34" charset="0"/>
              </a:rPr>
              <a:t>متفائ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ل</a:t>
            </a:r>
            <a:r>
              <a:rPr lang="ar-IQ" sz="2400" dirty="0">
                <a:latin typeface="Arial" pitchFamily="34" charset="0"/>
                <a:cs typeface="Arial" pitchFamily="34" charset="0"/>
              </a:rPr>
              <a:t>ا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وانظر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إلى الأخطاء كفرص للتعلم.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.</a:t>
            </a:r>
            <a:endParaRPr lang="ar-SA" sz="2400" dirty="0">
              <a:latin typeface="Arial" pitchFamily="34" charset="0"/>
              <a:cs typeface="Arial" pitchFamily="34" charset="0"/>
            </a:endParaRPr>
          </a:p>
          <a:p>
            <a:pPr marL="533400" lvl="1" indent="-5334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</a:pPr>
            <a:r>
              <a:rPr lang="ar-IQ" sz="2400" dirty="0">
                <a:latin typeface="Arial" pitchFamily="34" charset="0"/>
                <a:cs typeface="Arial" pitchFamily="34" charset="0"/>
              </a:rPr>
              <a:t>10.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ارفض أن تسمح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ي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للآخرين بتوتيرك.</a:t>
            </a:r>
          </a:p>
          <a:p>
            <a:pPr marL="533400" lvl="1" indent="-5334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</a:pPr>
            <a:r>
              <a:rPr lang="ar-IQ" sz="2400" dirty="0">
                <a:latin typeface="Arial" pitchFamily="34" charset="0"/>
                <a:cs typeface="Arial" pitchFamily="34" charset="0"/>
              </a:rPr>
              <a:t>11-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ق</a:t>
            </a:r>
            <a:r>
              <a:rPr lang="ar-IQ" sz="2400" dirty="0">
                <a:latin typeface="Arial" pitchFamily="34" charset="0"/>
                <a:cs typeface="Arial" pitchFamily="34" charset="0"/>
              </a:rPr>
              <a:t>ل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أشياء إيجابية تعزز الثقة والافتخار بنفسك</a:t>
            </a:r>
          </a:p>
          <a:p>
            <a:pPr marL="533400" lvl="1" indent="-5334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</a:pPr>
            <a:r>
              <a:rPr lang="ar-IQ" sz="2400" dirty="0">
                <a:latin typeface="Arial" pitchFamily="34" charset="0"/>
                <a:cs typeface="Arial" pitchFamily="34" charset="0"/>
              </a:rPr>
              <a:t>12-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هن</a:t>
            </a:r>
            <a:r>
              <a:rPr lang="ar-AE" sz="2400" dirty="0">
                <a:latin typeface="Arial" pitchFamily="34" charset="0"/>
                <a:cs typeface="Arial" pitchFamily="34" charset="0"/>
              </a:rPr>
              <a:t>ئ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 نفسك عندما تقوم بعمل جيد.</a:t>
            </a:r>
          </a:p>
          <a:p>
            <a:pPr marL="533400" indent="-533400">
              <a:spcBef>
                <a:spcPct val="20000"/>
              </a:spcBef>
              <a:buClr>
                <a:srgbClr val="663300"/>
              </a:buClr>
              <a:buFont typeface="Wingdings" pitchFamily="2" charset="2"/>
              <a:buChar char="§"/>
            </a:pPr>
            <a:endParaRPr lang="en-US" sz="2400" b="1" dirty="0">
              <a:solidFill>
                <a:srgbClr val="A50021"/>
              </a:solidFill>
              <a:cs typeface="DecoType Naskh" pitchFamily="2" charset="-78"/>
            </a:endParaRPr>
          </a:p>
        </p:txBody>
      </p:sp>
      <p:pic>
        <p:nvPicPr>
          <p:cNvPr id="27661" name="Picture 13" descr="s_shojoon10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143000"/>
            <a:ext cx="2133600" cy="1625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27656" grpId="0"/>
      <p:bldP spid="276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ar-SA" sz="4800" b="1" u="sng">
                <a:solidFill>
                  <a:srgbClr val="CC3300"/>
                </a:solidFill>
                <a:cs typeface="Traditional Arabic" pitchFamily="18" charset="-78"/>
              </a:rPr>
              <a:t>التنفيذ</a:t>
            </a:r>
            <a:endParaRPr lang="en-US" sz="4800" b="1" u="sng">
              <a:solidFill>
                <a:srgbClr val="CC3300"/>
              </a:solidFill>
              <a:cs typeface="Traditional Arabic" pitchFamily="18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57250" y="1857375"/>
            <a:ext cx="7772400" cy="4448175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بمجرد وضع الخطة اليومية</a:t>
            </a:r>
            <a:r>
              <a:rPr lang="ar-AE" sz="3600" b="1" dirty="0">
                <a:solidFill>
                  <a:srgbClr val="0000CC"/>
                </a:solidFill>
                <a:cs typeface="Traditional Arabic" pitchFamily="18" charset="-78"/>
              </a:rPr>
              <a:t> يبدأ التنفيذ </a:t>
            </a:r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.</a:t>
            </a:r>
          </a:p>
          <a:p>
            <a:pPr algn="r" rtl="1" eaLnBrk="1" hangingPunct="1"/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التركيز </a:t>
            </a:r>
            <a:r>
              <a:rPr lang="ar-SA" sz="3600" b="1" dirty="0" err="1">
                <a:solidFill>
                  <a:srgbClr val="0000CC"/>
                </a:solidFill>
                <a:cs typeface="Traditional Arabic" pitchFamily="18" charset="-78"/>
              </a:rPr>
              <a:t>و</a:t>
            </a:r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 عدم الخضوع للكسل </a:t>
            </a:r>
            <a:r>
              <a:rPr lang="ar-SA" sz="3600" b="1" dirty="0" err="1">
                <a:solidFill>
                  <a:srgbClr val="0000CC"/>
                </a:solidFill>
                <a:cs typeface="Traditional Arabic" pitchFamily="18" charset="-78"/>
              </a:rPr>
              <a:t>و</a:t>
            </a:r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 </a:t>
            </a:r>
            <a:r>
              <a:rPr lang="ar-AE" sz="3600" b="1" dirty="0">
                <a:solidFill>
                  <a:srgbClr val="0000CC"/>
                </a:solidFill>
                <a:cs typeface="Traditional Arabic" pitchFamily="18" charset="-78"/>
              </a:rPr>
              <a:t>والتأجيل</a:t>
            </a:r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.</a:t>
            </a:r>
          </a:p>
          <a:p>
            <a:pPr algn="r" rtl="1" eaLnBrk="1" hangingPunct="1"/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لا </a:t>
            </a:r>
            <a:r>
              <a:rPr lang="ar-AE" sz="3600" b="1" dirty="0" err="1">
                <a:solidFill>
                  <a:srgbClr val="0000CC"/>
                </a:solidFill>
                <a:cs typeface="Traditional Arabic" pitchFamily="18" charset="-78"/>
              </a:rPr>
              <a:t>تن</a:t>
            </a:r>
            <a:r>
              <a:rPr lang="ar-SA" sz="3600" b="1" dirty="0" err="1">
                <a:solidFill>
                  <a:srgbClr val="0000CC"/>
                </a:solidFill>
                <a:cs typeface="Traditional Arabic" pitchFamily="18" charset="-78"/>
              </a:rPr>
              <a:t>زعج</a:t>
            </a:r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 إذا أخذت بعض الواجبات أكثر من الوقت المحدد لها.</a:t>
            </a:r>
          </a:p>
          <a:p>
            <a:pPr algn="r" rtl="1" eaLnBrk="1" hangingPunct="1"/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حدث نفسك بأن الالتزام بالخطة يعني تحقيق أهدافك.</a:t>
            </a:r>
          </a:p>
          <a:p>
            <a:pPr algn="r" rtl="1" eaLnBrk="1" hangingPunct="1"/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تفاد تقليب الأوراق لمعرفة ما هو متبقي </a:t>
            </a:r>
            <a:r>
              <a:rPr lang="ar-SA" sz="3600" b="1" dirty="0" err="1">
                <a:solidFill>
                  <a:srgbClr val="0000CC"/>
                </a:solidFill>
                <a:cs typeface="Traditional Arabic" pitchFamily="18" charset="-78"/>
              </a:rPr>
              <a:t>لك</a:t>
            </a:r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 من عمل.</a:t>
            </a:r>
          </a:p>
          <a:p>
            <a:pPr algn="r" rtl="1" eaLnBrk="1" hangingPunct="1"/>
            <a:r>
              <a:rPr lang="ar-SA" sz="3600" b="1" dirty="0">
                <a:solidFill>
                  <a:srgbClr val="0000CC"/>
                </a:solidFill>
                <a:cs typeface="Traditional Arabic" pitchFamily="18" charset="-78"/>
              </a:rPr>
              <a:t>قيم مدى التزامك بالخطة.</a:t>
            </a:r>
            <a:endParaRPr lang="en-US" sz="3600" b="1" dirty="0">
              <a:solidFill>
                <a:srgbClr val="0000CC"/>
              </a:solidFill>
              <a:cs typeface="Traditional Arabic" pitchFamily="18" charset="-78"/>
            </a:endParaRPr>
          </a:p>
        </p:txBody>
      </p:sp>
      <p:pic>
        <p:nvPicPr>
          <p:cNvPr id="29700" name="Picture 4" descr="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549275"/>
            <a:ext cx="2084387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76275"/>
          </a:xfrm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rgbClr val="C00000"/>
                </a:solidFill>
              </a:rPr>
              <a:t>معوقات تنظيم الوقت ...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14375" y="1428750"/>
            <a:ext cx="7715250" cy="4965700"/>
            <a:chOff x="3132138" y="1125538"/>
            <a:chExt cx="5697537" cy="4751387"/>
          </a:xfrm>
        </p:grpSpPr>
        <p:sp>
          <p:nvSpPr>
            <p:cNvPr id="57349" name="Form"/>
            <p:cNvSpPr>
              <a:spLocks noEditPoints="1" noChangeArrowheads="1"/>
            </p:cNvSpPr>
            <p:nvPr/>
          </p:nvSpPr>
          <p:spPr bwMode="auto">
            <a:xfrm>
              <a:off x="7019593" y="1125538"/>
              <a:ext cx="1810082" cy="221923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rgbClr val="FAC9A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ar-SA" sz="3200" dirty="0">
                  <a:solidFill>
                    <a:schemeClr val="bg2"/>
                  </a:solidFill>
                  <a:cs typeface="PT Bold Heading" pitchFamily="2" charset="-78"/>
                </a:rPr>
                <a:t>عدم وجود هدف أو خطة</a:t>
              </a:r>
              <a:endParaRPr lang="en-US" sz="3200" dirty="0">
                <a:solidFill>
                  <a:schemeClr val="bg2"/>
                </a:solidFill>
                <a:cs typeface="PT Bold Heading" pitchFamily="2" charset="-78"/>
              </a:endParaRPr>
            </a:p>
          </p:txBody>
        </p:sp>
        <p:sp>
          <p:nvSpPr>
            <p:cNvPr id="57351" name="Form"/>
            <p:cNvSpPr>
              <a:spLocks noEditPoints="1" noChangeArrowheads="1"/>
            </p:cNvSpPr>
            <p:nvPr/>
          </p:nvSpPr>
          <p:spPr bwMode="auto">
            <a:xfrm flipH="1">
              <a:off x="5077038" y="1125538"/>
              <a:ext cx="1810082" cy="221923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ar-SA" sz="2400">
                  <a:solidFill>
                    <a:srgbClr val="00CC00"/>
                  </a:solidFill>
                  <a:cs typeface="PT Bold Heading" pitchFamily="2" charset="-78"/>
                </a:rPr>
                <a:t>التكاسل والتأجيل و</a:t>
              </a:r>
              <a:r>
                <a:rPr lang="ar-SA" sz="2300">
                  <a:solidFill>
                    <a:srgbClr val="00CC00"/>
                  </a:solidFill>
                  <a:cs typeface="PT Bold Heading" pitchFamily="2" charset="-78"/>
                </a:rPr>
                <a:t>التسويف </a:t>
              </a:r>
              <a:endParaRPr lang="en-US" sz="2300">
                <a:solidFill>
                  <a:srgbClr val="00CC00"/>
                </a:solidFill>
                <a:cs typeface="PT Bold Heading" pitchFamily="2" charset="-78"/>
              </a:endParaRPr>
            </a:p>
          </p:txBody>
        </p:sp>
        <p:sp>
          <p:nvSpPr>
            <p:cNvPr id="57352" name="Form"/>
            <p:cNvSpPr>
              <a:spLocks noEditPoints="1" noChangeArrowheads="1"/>
            </p:cNvSpPr>
            <p:nvPr/>
          </p:nvSpPr>
          <p:spPr bwMode="auto">
            <a:xfrm>
              <a:off x="3133311" y="1125538"/>
              <a:ext cx="1810082" cy="221923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rgbClr val="96FD0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ar-SA" sz="2800">
                <a:solidFill>
                  <a:srgbClr val="0033CC"/>
                </a:solidFill>
                <a:cs typeface="PT Bold Heading" pitchFamily="2" charset="-78"/>
              </a:endParaRPr>
            </a:p>
            <a:p>
              <a:pPr algn="ctr">
                <a:defRPr/>
              </a:pPr>
              <a:r>
                <a:rPr lang="ar-SA" sz="2800">
                  <a:solidFill>
                    <a:srgbClr val="0033CC"/>
                  </a:solidFill>
                  <a:cs typeface="PT Bold Heading" pitchFamily="2" charset="-78"/>
                </a:rPr>
                <a:t>النسيان</a:t>
              </a:r>
              <a:endParaRPr lang="en-US" sz="2800">
                <a:solidFill>
                  <a:srgbClr val="0033CC"/>
                </a:solidFill>
                <a:cs typeface="PT Bold Heading" pitchFamily="2" charset="-78"/>
              </a:endParaRPr>
            </a:p>
          </p:txBody>
        </p:sp>
        <p:sp>
          <p:nvSpPr>
            <p:cNvPr id="57353" name="Form"/>
            <p:cNvSpPr>
              <a:spLocks noEditPoints="1" noChangeArrowheads="1"/>
            </p:cNvSpPr>
            <p:nvPr/>
          </p:nvSpPr>
          <p:spPr bwMode="auto">
            <a:xfrm>
              <a:off x="7018421" y="3657687"/>
              <a:ext cx="1810082" cy="221923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ar-SA" sz="2500">
                <a:solidFill>
                  <a:schemeClr val="bg2"/>
                </a:solidFill>
                <a:cs typeface="PT Bold Heading" pitchFamily="2" charset="-78"/>
              </a:endParaRPr>
            </a:p>
            <a:p>
              <a:pPr algn="ctr">
                <a:defRPr/>
              </a:pPr>
              <a:r>
                <a:rPr lang="ar-SA" sz="2500">
                  <a:solidFill>
                    <a:schemeClr val="bg2"/>
                  </a:solidFill>
                  <a:cs typeface="PT Bold Heading" pitchFamily="2" charset="-78"/>
                </a:rPr>
                <a:t>مقاطعات الآخرين وأشغالهم</a:t>
              </a:r>
              <a:endParaRPr lang="en-US" sz="2500">
                <a:solidFill>
                  <a:schemeClr val="bg2"/>
                </a:solidFill>
                <a:cs typeface="PT Bold Heading" pitchFamily="2" charset="-78"/>
              </a:endParaRPr>
            </a:p>
          </p:txBody>
        </p:sp>
        <p:sp>
          <p:nvSpPr>
            <p:cNvPr id="57354" name="Form"/>
            <p:cNvSpPr>
              <a:spLocks noEditPoints="1" noChangeArrowheads="1"/>
            </p:cNvSpPr>
            <p:nvPr/>
          </p:nvSpPr>
          <p:spPr bwMode="auto">
            <a:xfrm flipH="1">
              <a:off x="5074694" y="3657687"/>
              <a:ext cx="1810082" cy="221923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ar-SA" sz="2400">
                  <a:solidFill>
                    <a:srgbClr val="00CC00"/>
                  </a:solidFill>
                  <a:cs typeface="PT Bold Heading" pitchFamily="2" charset="-78"/>
                </a:rPr>
                <a:t>عدم إكمال الأعمال والتقصيرفيها</a:t>
              </a:r>
              <a:endParaRPr lang="en-US" sz="2400">
                <a:solidFill>
                  <a:srgbClr val="00CC00"/>
                </a:solidFill>
                <a:cs typeface="PT Bold Heading" pitchFamily="2" charset="-78"/>
              </a:endParaRPr>
            </a:p>
          </p:txBody>
        </p:sp>
        <p:sp>
          <p:nvSpPr>
            <p:cNvPr id="57355" name="Form"/>
            <p:cNvSpPr>
              <a:spLocks noEditPoints="1" noChangeArrowheads="1"/>
            </p:cNvSpPr>
            <p:nvPr/>
          </p:nvSpPr>
          <p:spPr bwMode="auto">
            <a:xfrm>
              <a:off x="3132138" y="3657687"/>
              <a:ext cx="1810082" cy="221923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10800 h 21600"/>
                <a:gd name="T14" fmla="*/ 4740 w 21600"/>
                <a:gd name="T15" fmla="*/ 1309 h 21600"/>
                <a:gd name="T16" fmla="*/ 19410 w 21600"/>
                <a:gd name="T17" fmla="*/ 1633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21600" h="21600" extrusionOk="0"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12840" y="18507"/>
                  </a:moveTo>
                  <a:lnTo>
                    <a:pt x="16051" y="18507"/>
                  </a:lnTo>
                  <a:lnTo>
                    <a:pt x="16051" y="19260"/>
                  </a:lnTo>
                  <a:lnTo>
                    <a:pt x="12840" y="19260"/>
                  </a:lnTo>
                  <a:lnTo>
                    <a:pt x="12840" y="18507"/>
                  </a:lnTo>
                  <a:close/>
                </a:path>
                <a:path w="21600" h="21600" extrusionOk="0">
                  <a:moveTo>
                    <a:pt x="16731" y="18507"/>
                  </a:moveTo>
                  <a:lnTo>
                    <a:pt x="19941" y="18507"/>
                  </a:lnTo>
                  <a:lnTo>
                    <a:pt x="19941" y="19260"/>
                  </a:lnTo>
                  <a:lnTo>
                    <a:pt x="16731" y="19260"/>
                  </a:lnTo>
                  <a:lnTo>
                    <a:pt x="16731" y="18507"/>
                  </a:lnTo>
                  <a:close/>
                </a:path>
                <a:path w="21600" h="21600" extrusionOk="0">
                  <a:moveTo>
                    <a:pt x="1913" y="1194"/>
                  </a:moveTo>
                  <a:lnTo>
                    <a:pt x="3699" y="1194"/>
                  </a:lnTo>
                  <a:lnTo>
                    <a:pt x="2678" y="1832"/>
                  </a:lnTo>
                  <a:lnTo>
                    <a:pt x="2296" y="1538"/>
                  </a:lnTo>
                  <a:lnTo>
                    <a:pt x="2125" y="1636"/>
                  </a:lnTo>
                  <a:lnTo>
                    <a:pt x="2700" y="2078"/>
                  </a:lnTo>
                  <a:lnTo>
                    <a:pt x="3699" y="1440"/>
                  </a:lnTo>
                  <a:lnTo>
                    <a:pt x="3699" y="2176"/>
                  </a:lnTo>
                  <a:lnTo>
                    <a:pt x="1913" y="2176"/>
                  </a:lnTo>
                  <a:lnTo>
                    <a:pt x="1913" y="1194"/>
                  </a:lnTo>
                  <a:close/>
                </a:path>
                <a:path w="21600" h="21600" extrusionOk="0">
                  <a:moveTo>
                    <a:pt x="1913" y="2765"/>
                  </a:moveTo>
                  <a:lnTo>
                    <a:pt x="3699" y="2765"/>
                  </a:lnTo>
                  <a:lnTo>
                    <a:pt x="2678" y="3403"/>
                  </a:lnTo>
                  <a:lnTo>
                    <a:pt x="2296" y="3109"/>
                  </a:lnTo>
                  <a:lnTo>
                    <a:pt x="2125" y="3207"/>
                  </a:lnTo>
                  <a:lnTo>
                    <a:pt x="2700" y="3649"/>
                  </a:lnTo>
                  <a:lnTo>
                    <a:pt x="3699" y="3010"/>
                  </a:lnTo>
                  <a:lnTo>
                    <a:pt x="3699" y="3747"/>
                  </a:lnTo>
                  <a:lnTo>
                    <a:pt x="1913" y="3747"/>
                  </a:lnTo>
                  <a:lnTo>
                    <a:pt x="1913" y="2765"/>
                  </a:lnTo>
                  <a:close/>
                </a:path>
                <a:path w="21600" h="21600" extrusionOk="0">
                  <a:moveTo>
                    <a:pt x="1913" y="4336"/>
                  </a:moveTo>
                  <a:lnTo>
                    <a:pt x="3699" y="4336"/>
                  </a:lnTo>
                  <a:lnTo>
                    <a:pt x="2678" y="4974"/>
                  </a:lnTo>
                  <a:lnTo>
                    <a:pt x="2296" y="4680"/>
                  </a:lnTo>
                  <a:lnTo>
                    <a:pt x="2125" y="4778"/>
                  </a:lnTo>
                  <a:lnTo>
                    <a:pt x="2700" y="5220"/>
                  </a:lnTo>
                  <a:lnTo>
                    <a:pt x="3699" y="4581"/>
                  </a:lnTo>
                  <a:lnTo>
                    <a:pt x="3699" y="5318"/>
                  </a:lnTo>
                  <a:lnTo>
                    <a:pt x="1913" y="5318"/>
                  </a:lnTo>
                  <a:lnTo>
                    <a:pt x="1913" y="4336"/>
                  </a:lnTo>
                  <a:close/>
                </a:path>
                <a:path w="21600" h="21600" extrusionOk="0">
                  <a:moveTo>
                    <a:pt x="1913" y="5907"/>
                  </a:moveTo>
                  <a:lnTo>
                    <a:pt x="3699" y="5907"/>
                  </a:lnTo>
                  <a:lnTo>
                    <a:pt x="2678" y="6545"/>
                  </a:lnTo>
                  <a:lnTo>
                    <a:pt x="2296" y="6250"/>
                  </a:lnTo>
                  <a:lnTo>
                    <a:pt x="2125" y="6349"/>
                  </a:lnTo>
                  <a:lnTo>
                    <a:pt x="2700" y="6790"/>
                  </a:lnTo>
                  <a:lnTo>
                    <a:pt x="3699" y="6152"/>
                  </a:lnTo>
                  <a:lnTo>
                    <a:pt x="3699" y="6889"/>
                  </a:lnTo>
                  <a:lnTo>
                    <a:pt x="1913" y="6889"/>
                  </a:lnTo>
                  <a:lnTo>
                    <a:pt x="1913" y="5907"/>
                  </a:lnTo>
                  <a:close/>
                </a:path>
                <a:path w="21600" h="21600" extrusionOk="0">
                  <a:moveTo>
                    <a:pt x="1913" y="7478"/>
                  </a:moveTo>
                  <a:lnTo>
                    <a:pt x="3699" y="7478"/>
                  </a:lnTo>
                  <a:lnTo>
                    <a:pt x="2678" y="8116"/>
                  </a:lnTo>
                  <a:lnTo>
                    <a:pt x="2296" y="7821"/>
                  </a:lnTo>
                  <a:lnTo>
                    <a:pt x="2125" y="7919"/>
                  </a:lnTo>
                  <a:lnTo>
                    <a:pt x="2700" y="8361"/>
                  </a:lnTo>
                  <a:lnTo>
                    <a:pt x="3699" y="7723"/>
                  </a:lnTo>
                  <a:lnTo>
                    <a:pt x="3699" y="8460"/>
                  </a:lnTo>
                  <a:lnTo>
                    <a:pt x="1913" y="8460"/>
                  </a:lnTo>
                  <a:lnTo>
                    <a:pt x="1913" y="7478"/>
                  </a:lnTo>
                  <a:close/>
                </a:path>
                <a:path w="21600" h="21600" extrusionOk="0">
                  <a:moveTo>
                    <a:pt x="1913" y="9049"/>
                  </a:moveTo>
                  <a:lnTo>
                    <a:pt x="3699" y="9049"/>
                  </a:lnTo>
                  <a:lnTo>
                    <a:pt x="2678" y="9687"/>
                  </a:lnTo>
                  <a:lnTo>
                    <a:pt x="2296" y="9392"/>
                  </a:lnTo>
                  <a:lnTo>
                    <a:pt x="2125" y="9490"/>
                  </a:lnTo>
                  <a:lnTo>
                    <a:pt x="2700" y="9932"/>
                  </a:lnTo>
                  <a:lnTo>
                    <a:pt x="3699" y="9294"/>
                  </a:lnTo>
                  <a:lnTo>
                    <a:pt x="3699" y="10030"/>
                  </a:lnTo>
                  <a:lnTo>
                    <a:pt x="1913" y="10030"/>
                  </a:lnTo>
                  <a:lnTo>
                    <a:pt x="1913" y="9049"/>
                  </a:lnTo>
                  <a:close/>
                </a:path>
                <a:path w="21600" h="21600" extrusionOk="0">
                  <a:moveTo>
                    <a:pt x="1913" y="10620"/>
                  </a:moveTo>
                  <a:lnTo>
                    <a:pt x="3699" y="10620"/>
                  </a:lnTo>
                  <a:lnTo>
                    <a:pt x="2678" y="11258"/>
                  </a:lnTo>
                  <a:lnTo>
                    <a:pt x="2296" y="10963"/>
                  </a:lnTo>
                  <a:lnTo>
                    <a:pt x="2125" y="11061"/>
                  </a:lnTo>
                  <a:lnTo>
                    <a:pt x="2700" y="11503"/>
                  </a:lnTo>
                  <a:lnTo>
                    <a:pt x="3699" y="10865"/>
                  </a:lnTo>
                  <a:lnTo>
                    <a:pt x="3699" y="11601"/>
                  </a:lnTo>
                  <a:lnTo>
                    <a:pt x="1913" y="11601"/>
                  </a:lnTo>
                  <a:lnTo>
                    <a:pt x="1913" y="10620"/>
                  </a:lnTo>
                  <a:close/>
                </a:path>
                <a:path w="21600" h="21600" extrusionOk="0">
                  <a:moveTo>
                    <a:pt x="1913" y="12190"/>
                  </a:moveTo>
                  <a:lnTo>
                    <a:pt x="3699" y="12190"/>
                  </a:lnTo>
                  <a:lnTo>
                    <a:pt x="2678" y="12829"/>
                  </a:lnTo>
                  <a:lnTo>
                    <a:pt x="2296" y="12534"/>
                  </a:lnTo>
                  <a:lnTo>
                    <a:pt x="2125" y="12632"/>
                  </a:lnTo>
                  <a:lnTo>
                    <a:pt x="2700" y="13074"/>
                  </a:lnTo>
                  <a:lnTo>
                    <a:pt x="3699" y="12436"/>
                  </a:lnTo>
                  <a:lnTo>
                    <a:pt x="3699" y="13172"/>
                  </a:lnTo>
                  <a:lnTo>
                    <a:pt x="1913" y="13172"/>
                  </a:lnTo>
                  <a:lnTo>
                    <a:pt x="1913" y="12190"/>
                  </a:lnTo>
                  <a:close/>
                </a:path>
                <a:path w="21600" h="21600" extrusionOk="0">
                  <a:moveTo>
                    <a:pt x="1913" y="13761"/>
                  </a:moveTo>
                  <a:lnTo>
                    <a:pt x="3699" y="13761"/>
                  </a:lnTo>
                  <a:lnTo>
                    <a:pt x="2678" y="14400"/>
                  </a:lnTo>
                  <a:lnTo>
                    <a:pt x="2296" y="14105"/>
                  </a:lnTo>
                  <a:lnTo>
                    <a:pt x="2125" y="14203"/>
                  </a:lnTo>
                  <a:lnTo>
                    <a:pt x="2700" y="14645"/>
                  </a:lnTo>
                  <a:lnTo>
                    <a:pt x="3699" y="14007"/>
                  </a:lnTo>
                  <a:lnTo>
                    <a:pt x="3699" y="14743"/>
                  </a:lnTo>
                  <a:lnTo>
                    <a:pt x="1913" y="14743"/>
                  </a:lnTo>
                  <a:lnTo>
                    <a:pt x="1913" y="13761"/>
                  </a:lnTo>
                  <a:close/>
                </a:path>
                <a:path w="21600" h="21600" extrusionOk="0">
                  <a:moveTo>
                    <a:pt x="1913" y="15332"/>
                  </a:moveTo>
                  <a:lnTo>
                    <a:pt x="3699" y="15332"/>
                  </a:lnTo>
                  <a:lnTo>
                    <a:pt x="2678" y="15970"/>
                  </a:lnTo>
                  <a:lnTo>
                    <a:pt x="2296" y="15676"/>
                  </a:lnTo>
                  <a:lnTo>
                    <a:pt x="2125" y="15774"/>
                  </a:lnTo>
                  <a:lnTo>
                    <a:pt x="2700" y="16216"/>
                  </a:lnTo>
                  <a:lnTo>
                    <a:pt x="3699" y="15578"/>
                  </a:lnTo>
                  <a:lnTo>
                    <a:pt x="3699" y="16314"/>
                  </a:lnTo>
                  <a:lnTo>
                    <a:pt x="1913" y="16314"/>
                  </a:lnTo>
                  <a:lnTo>
                    <a:pt x="1913" y="15332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ctr">
                <a:defRPr/>
              </a:pPr>
              <a:r>
                <a:rPr lang="ar-SA" sz="2800">
                  <a:solidFill>
                    <a:schemeClr val="hlink"/>
                  </a:solidFill>
                  <a:cs typeface="PT Bold Heading" pitchFamily="2" charset="-78"/>
                </a:rPr>
                <a:t>سوء الفهم للغير</a:t>
              </a:r>
              <a:endParaRPr lang="en-US" sz="2800">
                <a:solidFill>
                  <a:schemeClr val="hlink"/>
                </a:solidFill>
                <a:cs typeface="PT Bold Heading" pitchFamily="2" charset="-78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7772400" cy="747712"/>
          </a:xfrm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rgbClr val="FF0000"/>
                </a:solidFill>
              </a:rPr>
              <a:t>كيف تستغلي وقتك بفاعلية ؟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4375" y="1285875"/>
            <a:ext cx="7772400" cy="5072063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80000"/>
              </a:lnSpc>
            </a:pPr>
            <a:r>
              <a:rPr lang="ar-SA" sz="2400" dirty="0"/>
              <a:t>حاول أن تستمتع بكل عمل تقوم به.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تفاءل وك</a:t>
            </a:r>
            <a:r>
              <a:rPr lang="ar-IQ" sz="2400" dirty="0"/>
              <a:t>ن</a:t>
            </a:r>
            <a:r>
              <a:rPr lang="ar-SA" sz="2400" dirty="0"/>
              <a:t> إيجابي</a:t>
            </a:r>
            <a:r>
              <a:rPr lang="ar-IQ" sz="2400" dirty="0"/>
              <a:t>ا</a:t>
            </a:r>
            <a:r>
              <a:rPr lang="ar-SA" sz="2400" dirty="0"/>
              <a:t>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لا تضيع وقتك ندماً على فشلك.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حاول ايجاد طرق جديدة لتوفير وقتك كل يوم. 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ضع مفكرة صغيرة وقلم في جيبك دائماً.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خطط ليومك من الليلة التي تسبقه.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ركز على عملك حتى تنتهي منه.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توقف عن أي نشاط غير منتج.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انصت جيداً لكل نقاش.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رتب نفسك وكل شيء حولك.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قلل من مقاطعاتك للآخرين لك عند أدائك عملك.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تعامل مع دراستك بحزم فلا تجعليها تتراكم.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لا تقلق إن لم تستطع تنفيذ خطتك بشكل تام .</a:t>
            </a:r>
          </a:p>
          <a:p>
            <a:pPr algn="r" rtl="1">
              <a:lnSpc>
                <a:spcPct val="80000"/>
              </a:lnSpc>
            </a:pPr>
            <a:r>
              <a:rPr lang="ar-SA" sz="2400" dirty="0"/>
              <a:t>لا تجعل الجداول قيداً يقيدك.</a:t>
            </a:r>
          </a:p>
          <a:p>
            <a:pPr algn="r" rt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>
                <a:solidFill>
                  <a:schemeClr val="tx1">
                    <a:lumMod val="95000"/>
                    <a:lumOff val="5000"/>
                  </a:schemeClr>
                </a:solidFill>
              </a:rPr>
              <a:t>نظرية </a:t>
            </a:r>
            <a:r>
              <a:rPr lang="ar-IQ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باريمو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/>
              <a:t>20% </a:t>
            </a:r>
            <a:r>
              <a:rPr lang="ar-IQ" dirty="0" err="1"/>
              <a:t>اهم</a:t>
            </a:r>
            <a:r>
              <a:rPr lang="ar-IQ" dirty="0"/>
              <a:t> من 80%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مصفوفة الاهتمامات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/>
              <a:t>لا انا ولا الاخرين: انعدام كامل للمسؤولية، محطم نفسيا، لا يوجد هدف</a:t>
            </a:r>
          </a:p>
          <a:p>
            <a:r>
              <a:rPr lang="ar-IQ" dirty="0"/>
              <a:t>الاخرين وليس انا: تلبية رغبات الاخرين، الشعور بكونه ضحية، حياته قائمة على انتظار ثناء الاخرين</a:t>
            </a:r>
          </a:p>
          <a:p>
            <a:r>
              <a:rPr lang="ar-IQ" dirty="0"/>
              <a:t>انا وليس الاخرين: علاقات محطمة، نجاحات وهمية</a:t>
            </a:r>
          </a:p>
          <a:p>
            <a:r>
              <a:rPr lang="ar-IQ" dirty="0"/>
              <a:t>انا والأخرين: توازن ، نجاح ذاتي وعام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مفهوم إدارة الوقت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IQ" dirty="0"/>
          </a:p>
          <a:p>
            <a:endParaRPr lang="ar-IQ" dirty="0"/>
          </a:p>
          <a:p>
            <a:r>
              <a:rPr lang="ar-IQ" dirty="0"/>
              <a:t>هو النجاح في تحقيق هدف محدد قي وقت محدد من خلال تفعيل الإنسان لذاته والآخرون والإمكانيات.</a:t>
            </a: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err="1"/>
              <a:t>انواع</a:t>
            </a:r>
            <a:r>
              <a:rPr lang="ar-IQ" dirty="0"/>
              <a:t> الوقت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/>
              <a:t>يصعب تنظيمه / غير متحكم فيه</a:t>
            </a:r>
          </a:p>
          <a:p>
            <a:r>
              <a:rPr lang="ar-IQ" dirty="0"/>
              <a:t>يمكن تنظيمه / </a:t>
            </a:r>
            <a:r>
              <a:rPr lang="ar-IQ"/>
              <a:t>متحكم فيه</a:t>
            </a:r>
            <a:endParaRPr lang="ar-IQ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000" dirty="0"/>
              <a:t>الاحترافية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IQ" dirty="0"/>
          </a:p>
          <a:p>
            <a:endParaRPr lang="ar-IQ" dirty="0"/>
          </a:p>
          <a:p>
            <a:r>
              <a:rPr lang="ar-IQ" dirty="0"/>
              <a:t>تعامل مع حياتك بشكل احترافي. سيطر على حياتك. تعلم وطور مهاراتك . كن ايجابيا فعالا</a:t>
            </a: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800" dirty="0">
                <a:solidFill>
                  <a:srgbClr val="FF0000"/>
                </a:solidFill>
              </a:rPr>
              <a:t>خرافة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/>
              <a:t>وقت الفراغ </a:t>
            </a:r>
          </a:p>
          <a:p>
            <a:r>
              <a:rPr lang="ar-IQ" dirty="0"/>
              <a:t>لا فراغ </a:t>
            </a:r>
            <a:r>
              <a:rPr lang="ar-IQ" dirty="0" err="1"/>
              <a:t>الا</a:t>
            </a:r>
            <a:r>
              <a:rPr lang="ar-IQ" dirty="0"/>
              <a:t> عند التافهين، الذين يعيشون بدون </a:t>
            </a:r>
            <a:r>
              <a:rPr lang="ar-IQ" dirty="0" err="1"/>
              <a:t>اهداف</a:t>
            </a:r>
            <a:r>
              <a:rPr lang="ar-IQ" dirty="0"/>
              <a:t> وبدون قضية</a:t>
            </a:r>
          </a:p>
          <a:p>
            <a:r>
              <a:rPr lang="ar-IQ" dirty="0"/>
              <a:t>لا قيمة للوقت عند الفارغين، ولا قيمة للفارغين في الحياة وبين الناس</a:t>
            </a: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400" dirty="0">
                <a:solidFill>
                  <a:srgbClr val="FF0000"/>
                </a:solidFill>
              </a:rPr>
              <a:t>تذكر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 err="1"/>
              <a:t>انت</a:t>
            </a:r>
            <a:r>
              <a:rPr lang="ar-IQ" dirty="0"/>
              <a:t> المسؤول </a:t>
            </a:r>
            <a:r>
              <a:rPr lang="ar-IQ" dirty="0" err="1"/>
              <a:t>الاول</a:t>
            </a:r>
            <a:r>
              <a:rPr lang="ar-IQ" dirty="0"/>
              <a:t> </a:t>
            </a:r>
            <a:r>
              <a:rPr lang="ar-IQ" dirty="0" err="1"/>
              <a:t>والاخير</a:t>
            </a:r>
            <a:r>
              <a:rPr lang="ar-IQ" dirty="0"/>
              <a:t> عن تحقيق </a:t>
            </a:r>
            <a:r>
              <a:rPr lang="ar-IQ" dirty="0" err="1"/>
              <a:t>اهدافك</a:t>
            </a:r>
            <a:endParaRPr lang="ar-IQ" dirty="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sz="4000" dirty="0">
                <a:solidFill>
                  <a:srgbClr val="FF0000"/>
                </a:solidFill>
              </a:rPr>
              <a:t>الوصايا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النجاح !</a:t>
            </a:r>
          </a:p>
          <a:p>
            <a:r>
              <a:rPr lang="ar-IQ" dirty="0"/>
              <a:t>لا تندم</a:t>
            </a:r>
          </a:p>
          <a:p>
            <a:r>
              <a:rPr lang="ar-IQ" dirty="0"/>
              <a:t>تفاءل</a:t>
            </a:r>
          </a:p>
          <a:p>
            <a:r>
              <a:rPr lang="ar-IQ" dirty="0"/>
              <a:t>لا تظلم</a:t>
            </a:r>
          </a:p>
          <a:p>
            <a:r>
              <a:rPr lang="ar-IQ" dirty="0"/>
              <a:t>لا تكن جاحدا</a:t>
            </a:r>
          </a:p>
          <a:p>
            <a:r>
              <a:rPr lang="ar-IQ" dirty="0"/>
              <a:t>ثق بنفسك</a:t>
            </a:r>
          </a:p>
          <a:p>
            <a:r>
              <a:rPr lang="ar-IQ" dirty="0"/>
              <a:t>الغرور!</a:t>
            </a:r>
          </a:p>
          <a:p>
            <a:r>
              <a:rPr lang="ar-IQ" dirty="0"/>
              <a:t>اصنع قيمك ومبادئك</a:t>
            </a:r>
          </a:p>
          <a:p>
            <a:r>
              <a:rPr lang="ar-IQ" dirty="0"/>
              <a:t>لا تشمت</a:t>
            </a:r>
          </a:p>
          <a:p>
            <a:r>
              <a:rPr lang="ar-IQ" dirty="0"/>
              <a:t>اختر أصدقائك</a:t>
            </a:r>
          </a:p>
          <a:p>
            <a:r>
              <a:rPr lang="ar-IQ" dirty="0"/>
              <a:t>قل: لا</a:t>
            </a:r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lnSpcReduction="10000"/>
          </a:bodyPr>
          <a:lstStyle/>
          <a:p>
            <a:r>
              <a:rPr lang="ar-IQ" dirty="0"/>
              <a:t>احتفظ بإسرارك</a:t>
            </a:r>
          </a:p>
          <a:p>
            <a:r>
              <a:rPr lang="ar-IQ" dirty="0"/>
              <a:t>تسامح. لكن لا تنسى</a:t>
            </a:r>
          </a:p>
          <a:p>
            <a:r>
              <a:rPr lang="ar-IQ" dirty="0"/>
              <a:t>الغطاء .. الإحسان</a:t>
            </a:r>
          </a:p>
          <a:p>
            <a:r>
              <a:rPr lang="ar-IQ" dirty="0"/>
              <a:t>الفشل منصة النجاح</a:t>
            </a:r>
          </a:p>
          <a:p>
            <a:r>
              <a:rPr lang="ar-IQ" dirty="0"/>
              <a:t>ازرع السلام في داخلك تجاه الآخرين</a:t>
            </a:r>
          </a:p>
          <a:p>
            <a:r>
              <a:rPr lang="ar-IQ" dirty="0"/>
              <a:t>صحتك/ رأسمالك</a:t>
            </a:r>
          </a:p>
          <a:p>
            <a:r>
              <a:rPr lang="ar-IQ" dirty="0"/>
              <a:t>لا تتوقف عن القراءة</a:t>
            </a:r>
          </a:p>
          <a:p>
            <a:r>
              <a:rPr lang="ar-IQ" dirty="0"/>
              <a:t>لا تكن مبتذلا. اصنع احترام الآخرين </a:t>
            </a:r>
            <a:r>
              <a:rPr lang="ar-IQ" dirty="0" err="1"/>
              <a:t>لك</a:t>
            </a:r>
            <a:endParaRPr lang="ar-IQ" dirty="0"/>
          </a:p>
          <a:p>
            <a:r>
              <a:rPr lang="ar-IQ" dirty="0"/>
              <a:t>سيطر على رغباتك</a:t>
            </a:r>
          </a:p>
          <a:p>
            <a:r>
              <a:rPr lang="ar-IQ" dirty="0"/>
              <a:t>لا تخذل نفسك .. ولا من امن بك</a:t>
            </a:r>
          </a:p>
          <a:p>
            <a:r>
              <a:rPr lang="ar-IQ" dirty="0"/>
              <a:t>كن مخلصا . فهناك دائما من يختبرك </a:t>
            </a:r>
          </a:p>
          <a:p>
            <a:r>
              <a:rPr lang="ar-IQ" dirty="0"/>
              <a:t>استثمر الفرص</a:t>
            </a:r>
          </a:p>
          <a:p>
            <a:r>
              <a:rPr lang="ar-IQ" dirty="0"/>
              <a:t>حاسب نفسك. كافأها وعاقبها</a:t>
            </a:r>
          </a:p>
          <a:p>
            <a:endParaRPr lang="ar-IQ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مكونات منظومة إدارة الوقت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IQ" dirty="0"/>
          </a:p>
          <a:p>
            <a:r>
              <a:rPr lang="ar-IQ" dirty="0"/>
              <a:t>الهدف</a:t>
            </a:r>
          </a:p>
          <a:p>
            <a:r>
              <a:rPr lang="ar-IQ" dirty="0"/>
              <a:t>أنت</a:t>
            </a:r>
          </a:p>
          <a:p>
            <a:r>
              <a:rPr lang="ar-IQ" dirty="0"/>
              <a:t>الآخرون</a:t>
            </a:r>
          </a:p>
          <a:p>
            <a:r>
              <a:rPr lang="ar-IQ" dirty="0"/>
              <a:t>الإمكانيات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ماذا يقول الوقت عن نفسه؟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IQ" dirty="0"/>
          </a:p>
          <a:p>
            <a:r>
              <a:rPr lang="ar-IQ" dirty="0"/>
              <a:t>انا الحياة</a:t>
            </a:r>
          </a:p>
          <a:p>
            <a:r>
              <a:rPr lang="ar-IQ" dirty="0"/>
              <a:t>انا غير قابل للتعويض</a:t>
            </a:r>
          </a:p>
          <a:p>
            <a:r>
              <a:rPr lang="ar-IQ" dirty="0"/>
              <a:t>يتم استهلاكي في لحظة إنتاجي</a:t>
            </a:r>
          </a:p>
          <a:p>
            <a:r>
              <a:rPr lang="ar-IQ" dirty="0"/>
              <a:t>انا لا اخزن </a:t>
            </a:r>
          </a:p>
          <a:p>
            <a:r>
              <a:rPr lang="ar-IQ" dirty="0"/>
              <a:t>انا عادل .. كل الناس امنحهم القدر نفسه</a:t>
            </a:r>
          </a:p>
          <a:p>
            <a:r>
              <a:rPr lang="ar-IQ" dirty="0"/>
              <a:t>لا اشترى </a:t>
            </a:r>
          </a:p>
          <a:p>
            <a:r>
              <a:rPr lang="ar-IQ" dirty="0"/>
              <a:t>لا يمكن زيادتي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لماذا لا نحترم الوقت ؟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/>
              <a:t>لعدم وجود رسالة في حياتنا</a:t>
            </a:r>
          </a:p>
          <a:p>
            <a:r>
              <a:rPr lang="ar-IQ" dirty="0"/>
              <a:t>لعدم وجود هدف واضح محدد في الحياة</a:t>
            </a:r>
          </a:p>
          <a:p>
            <a:r>
              <a:rPr lang="ar-IQ" dirty="0"/>
              <a:t>تربينا على ذلك. ولم نحاول التغيير</a:t>
            </a:r>
          </a:p>
          <a:p>
            <a:r>
              <a:rPr lang="ar-IQ" dirty="0"/>
              <a:t>عدم الاهتمام (</a:t>
            </a:r>
            <a:r>
              <a:rPr lang="ar-IQ" dirty="0" err="1"/>
              <a:t>اللا</a:t>
            </a:r>
            <a:r>
              <a:rPr lang="ar-IQ" dirty="0"/>
              <a:t> </a:t>
            </a:r>
            <a:r>
              <a:rPr lang="ar-IQ" dirty="0" err="1"/>
              <a:t>ابالية</a:t>
            </a:r>
            <a:r>
              <a:rPr lang="ar-IQ" dirty="0"/>
              <a:t> والفوضى)</a:t>
            </a: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050" y="1125538"/>
            <a:ext cx="6553398" cy="1143000"/>
          </a:xfrm>
        </p:spPr>
        <p:txBody>
          <a:bodyPr/>
          <a:lstStyle/>
          <a:p>
            <a:pPr algn="r" eaLnBrk="1" hangingPunct="1"/>
            <a:r>
              <a:rPr lang="ar-SA" sz="6000" b="1" dirty="0">
                <a:solidFill>
                  <a:srgbClr val="996633"/>
                </a:solidFill>
              </a:rPr>
              <a:t>تقييم ذاتي</a:t>
            </a:r>
            <a:endParaRPr lang="en-US" sz="6000" b="1" dirty="0">
              <a:solidFill>
                <a:srgbClr val="996633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11638" y="2708275"/>
            <a:ext cx="3787775" cy="2879725"/>
          </a:xfrm>
        </p:spPr>
        <p:txBody>
          <a:bodyPr>
            <a:normAutofit/>
          </a:bodyPr>
          <a:lstStyle/>
          <a:p>
            <a:pPr eaLnBrk="1" hangingPunct="1"/>
            <a:r>
              <a:rPr lang="ar-AE" sz="4000" b="1" u="sng" dirty="0">
                <a:solidFill>
                  <a:srgbClr val="008000"/>
                </a:solidFill>
                <a:cs typeface="Traditional Arabic" pitchFamily="18" charset="-78"/>
              </a:rPr>
              <a:t>اطرح على نفسك هذا السؤال </a:t>
            </a:r>
            <a:r>
              <a:rPr lang="ar-AE" sz="4000" b="1" u="sng" dirty="0" err="1">
                <a:solidFill>
                  <a:srgbClr val="008000"/>
                </a:solidFill>
                <a:cs typeface="Traditional Arabic" pitchFamily="18" charset="-78"/>
              </a:rPr>
              <a:t>واج</a:t>
            </a:r>
            <a:r>
              <a:rPr lang="ar-IQ" sz="4000" u="sng" dirty="0">
                <a:solidFill>
                  <a:srgbClr val="008000"/>
                </a:solidFill>
                <a:cs typeface="Traditional Arabic" pitchFamily="18" charset="-78"/>
              </a:rPr>
              <a:t>ب</a:t>
            </a:r>
            <a:r>
              <a:rPr lang="ar-AE" sz="4000" b="1" u="sng" dirty="0">
                <a:solidFill>
                  <a:srgbClr val="008000"/>
                </a:solidFill>
                <a:cs typeface="Traditional Arabic" pitchFamily="18" charset="-78"/>
              </a:rPr>
              <a:t> عنه : </a:t>
            </a:r>
          </a:p>
          <a:p>
            <a:pPr eaLnBrk="1" hangingPunct="1"/>
            <a:r>
              <a:rPr lang="ar-SA" sz="4000" b="1" u="sng" dirty="0">
                <a:solidFill>
                  <a:srgbClr val="CC3300"/>
                </a:solidFill>
                <a:cs typeface="Traditional Arabic" pitchFamily="18" charset="-78"/>
              </a:rPr>
              <a:t>هل أنت </a:t>
            </a:r>
            <a:r>
              <a:rPr lang="ar-SA" sz="4000" b="1" u="sng" dirty="0" err="1">
                <a:solidFill>
                  <a:srgbClr val="CC3300"/>
                </a:solidFill>
                <a:cs typeface="Traditional Arabic" pitchFamily="18" charset="-78"/>
              </a:rPr>
              <a:t>تدي</a:t>
            </a:r>
            <a:r>
              <a:rPr lang="ar-AE" sz="4000" b="1" u="sng" dirty="0">
                <a:solidFill>
                  <a:srgbClr val="CC3300"/>
                </a:solidFill>
                <a:cs typeface="Traditional Arabic" pitchFamily="18" charset="-78"/>
              </a:rPr>
              <a:t>ر</a:t>
            </a:r>
            <a:r>
              <a:rPr lang="ar-SA" sz="4000" b="1" u="sng" dirty="0">
                <a:solidFill>
                  <a:srgbClr val="CC3300"/>
                </a:solidFill>
                <a:cs typeface="Traditional Arabic" pitchFamily="18" charset="-78"/>
              </a:rPr>
              <a:t> الوقت أم الوقت هو الذي يديرك؟</a:t>
            </a:r>
            <a:endParaRPr lang="en-US" sz="4000" b="1" u="sng" dirty="0">
              <a:solidFill>
                <a:srgbClr val="CC3300"/>
              </a:solidFill>
              <a:cs typeface="Traditional Arabic" pitchFamily="18" charset="-78"/>
            </a:endParaRPr>
          </a:p>
        </p:txBody>
      </p:sp>
      <p:pic>
        <p:nvPicPr>
          <p:cNvPr id="14340" name="Picture 4" descr="6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765175"/>
            <a:ext cx="32400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20" name="Picture 4" descr="ساعة رملية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617849" y="697776"/>
            <a:ext cx="22717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Jadid05 Normal" pitchFamily="2" charset="-78"/>
              </a:rPr>
              <a:t>مفهوم إدارة الوقت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57200" y="1828800"/>
            <a:ext cx="8229600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 dirty="0">
                <a:cs typeface="Akhbar MT" pitchFamily="2" charset="-78"/>
              </a:rPr>
              <a:t> إدارة  الوقت تعني أولاً إدارة الذات، فهي نوع من  إدارة الفرد نفسه بنفسه.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 dirty="0">
                <a:cs typeface="Akhbar MT" pitchFamily="2" charset="-78"/>
              </a:rPr>
              <a:t> إدارة الوقت هي إدارة الأعمال التي نقوم بمباشرتها في حدود الوقت المتاح، يومياً 24 ساعة.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 dirty="0">
                <a:cs typeface="Akhbar MT" pitchFamily="2" charset="-78"/>
              </a:rPr>
              <a:t> إدارة الوقت هي محاولة ترويض الوقت وفرض سيطرتنا عليه ،بدلاً من أن يفرض سيطرته علينا.</a:t>
            </a:r>
          </a:p>
          <a:p>
            <a:pPr marL="342900" indent="-342900">
              <a:lnSpc>
                <a:spcPct val="105000"/>
              </a:lnSpc>
              <a:spcBef>
                <a:spcPct val="20000"/>
              </a:spcBef>
              <a:buClr>
                <a:srgbClr val="996633"/>
              </a:buClr>
              <a:buSzPct val="80000"/>
              <a:buFont typeface="Wingdings" pitchFamily="2" charset="2"/>
              <a:buChar char="q"/>
            </a:pPr>
            <a:r>
              <a:rPr lang="ar-SA" sz="2800" dirty="0">
                <a:cs typeface="Akhbar MT" pitchFamily="2" charset="-78"/>
              </a:rPr>
              <a:t> إدارة الوقت هي إدارة السلوك والشخصية.</a:t>
            </a:r>
            <a:endParaRPr lang="en-US" sz="2800" dirty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40" name="Picture 4" descr="ساعة رملية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09600" y="1905000"/>
            <a:ext cx="8229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ts val="4700"/>
              </a:lnSpc>
            </a:pPr>
            <a:br>
              <a:rPr lang="ar-SA" sz="2400" b="1" dirty="0">
                <a:solidFill>
                  <a:schemeClr val="tx2"/>
                </a:solidFill>
                <a:cs typeface="Bold Italic Art" pitchFamily="2" charset="-78"/>
              </a:rPr>
            </a:br>
            <a:r>
              <a:rPr lang="ar-SA" sz="2800" dirty="0">
                <a:cs typeface="Akhbar MT" pitchFamily="2" charset="-78"/>
              </a:rPr>
              <a:t>أغلق الأبواب الحديدية على الماضي والمستقبل، وعيش دقائق يومكِ</a:t>
            </a:r>
            <a:r>
              <a:rPr lang="ar-S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..</a:t>
            </a:r>
            <a:br>
              <a:rPr lang="ar-S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br>
              <a:rPr lang="ar-S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en-US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334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7200" b="1" dirty="0">
                <a:solidFill>
                  <a:schemeClr val="tx2"/>
                </a:solidFill>
                <a:cs typeface="Jadid05 Normal" pitchFamily="2" charset="-78"/>
              </a:rPr>
              <a:t>تمرين</a:t>
            </a: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715000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04800" y="3124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>
                <a:cs typeface="Akhbar MT" pitchFamily="2" charset="-78"/>
              </a:rPr>
              <a:t>هل أجعل حاضري مريراً بالتطلع إلى الأشياء حدثت في الماضي،  حدثت وانقضت مع مرور الزمن</a:t>
            </a:r>
            <a:r>
              <a:rPr lang="ar-S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؟!</a:t>
            </a:r>
            <a:endParaRPr 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04800" y="41148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>
                <a:cs typeface="Akhbar MT" pitchFamily="2" charset="-78"/>
              </a:rPr>
              <a:t>هل أستيقظ في الصباح ، وقد صممت على استغلال النهار والإفادة  القصوى من الساعات الأربع والعشرين المقبلة</a:t>
            </a:r>
            <a:r>
              <a:rPr lang="ar-S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381000" y="5105400"/>
            <a:ext cx="853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dirty="0">
                <a:cs typeface="Akhbar MT" pitchFamily="2" charset="-78"/>
              </a:rPr>
              <a:t>هل أستفيد من الحياة إذا عشت دقائق يومي</a:t>
            </a:r>
            <a:r>
              <a:rPr lang="ar-S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؟!</a:t>
            </a:r>
            <a:endParaRPr lang="en-US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04800" y="57912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متى </a:t>
            </a:r>
            <a:r>
              <a:rPr lang="ar-SA" sz="2800" dirty="0">
                <a:cs typeface="Akhbar MT" pitchFamily="2" charset="-78"/>
              </a:rPr>
              <a:t>سأبدأ في تنظيم وقتي وحيــــــاتي؟!   الأسبـــــــــــــوع المقبل؟...في الغــــد....؟؟ ...أم اليــــوم؟!</a:t>
            </a:r>
            <a:endParaRPr lang="en-US" sz="2800" dirty="0">
              <a:cs typeface="Akhbar M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90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4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90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  <p:bldP spid="14352" grpId="0"/>
      <p:bldP spid="14353" grpId="0"/>
      <p:bldP spid="14354" grpId="0"/>
      <p:bldP spid="143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6563" name="Picture 3" descr="ساعة رملية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533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3200" b="1" u="sng">
                <a:solidFill>
                  <a:schemeClr val="tx2"/>
                </a:solidFill>
                <a:cs typeface="Jadid05 Normal" pitchFamily="2" charset="-78"/>
              </a:rPr>
              <a:t>لصوص الوقت</a:t>
            </a:r>
            <a:endParaRPr lang="ar-SA" sz="3200" u="sng">
              <a:solidFill>
                <a:schemeClr val="tx2"/>
              </a:solidFill>
              <a:cs typeface="Jadid05 Normal" pitchFamily="2" charset="-78"/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04800" y="1447800"/>
            <a:ext cx="8229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المقاطعات والزيارات المفاجئة.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الاتصالات الهاتفية غي</a:t>
            </a:r>
            <a:r>
              <a:rPr lang="ar-AE" sz="2000" dirty="0">
                <a:cs typeface="Jadid05 Normal" pitchFamily="2" charset="-78"/>
              </a:rPr>
              <a:t>ر</a:t>
            </a:r>
            <a:r>
              <a:rPr lang="ar-SA" sz="2000" dirty="0">
                <a:cs typeface="Jadid05 Normal" pitchFamily="2" charset="-78"/>
              </a:rPr>
              <a:t> المنتجة.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الاجتماعات غير الفعالة.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التسويف أو التأجيل بأعذار واهية.</a:t>
            </a:r>
            <a:r>
              <a:rPr lang="en-US" sz="2000" dirty="0">
                <a:cs typeface="Jadid05 Normal" pitchFamily="2" charset="-78"/>
              </a:rPr>
              <a:t>   </a:t>
            </a:r>
            <a:r>
              <a:rPr lang="ar-IQ" sz="2000" dirty="0">
                <a:cs typeface="Jadid05 Normal" pitchFamily="2" charset="-78"/>
              </a:rPr>
              <a:t> اسبابه الإرغام، عدم توفر الحماس، الخوف من الفشل</a:t>
            </a:r>
            <a:endParaRPr lang="ar-SA" sz="2000" dirty="0">
              <a:cs typeface="Jadid05 Normal" pitchFamily="2" charset="-78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الأهداف غير الواضحة.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المعلومات الضعيفة/ (النقص في المعلومات)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عدم تحديد الأولويات.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عدم القدرة على قول ”لا“.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عدم تخطيط الوقت.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انخفاض الروح المعنوية.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SA" sz="2000" dirty="0">
                <a:cs typeface="Jadid05 Normal" pitchFamily="2" charset="-78"/>
              </a:rPr>
              <a:t>- الإصغاء غير الجيد.</a:t>
            </a:r>
            <a:r>
              <a:rPr lang="ar-SA" sz="2000" dirty="0">
                <a:cs typeface="Times New Roman" pitchFamily="18" charset="0"/>
              </a:rPr>
              <a:t>.</a:t>
            </a:r>
            <a:endParaRPr lang="ar-IQ" sz="2000" dirty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IQ" sz="2000" dirty="0">
                <a:cs typeface="Times New Roman" pitchFamily="18" charset="0"/>
              </a:rPr>
              <a:t>عدم التركيز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Blip>
                <a:blip r:embed="rId3"/>
              </a:buBlip>
            </a:pPr>
            <a:r>
              <a:rPr lang="ar-IQ" sz="2000" dirty="0">
                <a:cs typeface="Times New Roman" pitchFamily="18" charset="0"/>
              </a:rPr>
              <a:t>الانتظار</a:t>
            </a:r>
            <a:endParaRPr lang="en-US" sz="2000" dirty="0"/>
          </a:p>
        </p:txBody>
      </p:sp>
      <p:pic>
        <p:nvPicPr>
          <p:cNvPr id="66566" name="Picture 6" descr="2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828800"/>
            <a:ext cx="1857375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645</TotalTime>
  <Words>980</Words>
  <Application>Microsoft Office PowerPoint</Application>
  <PresentationFormat>عرض على الشاشة (4:3)</PresentationFormat>
  <Paragraphs>192</Paragraphs>
  <Slides>25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Wingdings 2</vt:lpstr>
      <vt:lpstr>مشربية</vt:lpstr>
      <vt:lpstr>إدارة الوقت</vt:lpstr>
      <vt:lpstr>مفهوم إدارة الوقت</vt:lpstr>
      <vt:lpstr>مكونات منظومة إدارة الوقت</vt:lpstr>
      <vt:lpstr>ماذا يقول الوقت عن نفسه؟</vt:lpstr>
      <vt:lpstr>لماذا لا نحترم الوقت ؟</vt:lpstr>
      <vt:lpstr>تقييم ذاتي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مصفوفة إدارة الوقت</vt:lpstr>
      <vt:lpstr>عرض تقديمي في PowerPoint</vt:lpstr>
      <vt:lpstr>عرض تقديمي في PowerPoint</vt:lpstr>
      <vt:lpstr>التنفيذ</vt:lpstr>
      <vt:lpstr>معوقات تنظيم الوقت ...</vt:lpstr>
      <vt:lpstr>كيف تستغلي وقتك بفاعلية ؟</vt:lpstr>
      <vt:lpstr>نظرية باريمو</vt:lpstr>
      <vt:lpstr>مصفوفة الاهتمامات</vt:lpstr>
      <vt:lpstr>انواع الوقت</vt:lpstr>
      <vt:lpstr>الاحترافية</vt:lpstr>
      <vt:lpstr>خرافة</vt:lpstr>
      <vt:lpstr>تذكر</vt:lpstr>
      <vt:lpstr>الوصايا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إدارة الوقت</dc:title>
  <dc:creator>dell</dc:creator>
  <cp:lastModifiedBy>Dr. Kadem</cp:lastModifiedBy>
  <cp:revision>58</cp:revision>
  <dcterms:created xsi:type="dcterms:W3CDTF">2017-05-13T10:18:39Z</dcterms:created>
  <dcterms:modified xsi:type="dcterms:W3CDTF">2019-10-01T13:54:02Z</dcterms:modified>
</cp:coreProperties>
</file>